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44"/>
  </p:notesMasterIdLst>
  <p:handoutMasterIdLst>
    <p:handoutMasterId r:id="rId45"/>
  </p:handoutMasterIdLst>
  <p:sldIdLst>
    <p:sldId id="256" r:id="rId2"/>
    <p:sldId id="549" r:id="rId3"/>
    <p:sldId id="571" r:id="rId4"/>
    <p:sldId id="561" r:id="rId5"/>
    <p:sldId id="573" r:id="rId6"/>
    <p:sldId id="460" r:id="rId7"/>
    <p:sldId id="461" r:id="rId8"/>
    <p:sldId id="462" r:id="rId9"/>
    <p:sldId id="463" r:id="rId10"/>
    <p:sldId id="465" r:id="rId11"/>
    <p:sldId id="466" r:id="rId12"/>
    <p:sldId id="467" r:id="rId13"/>
    <p:sldId id="468" r:id="rId14"/>
    <p:sldId id="539" r:id="rId15"/>
    <p:sldId id="504" r:id="rId16"/>
    <p:sldId id="505" r:id="rId17"/>
    <p:sldId id="514" r:id="rId18"/>
    <p:sldId id="506" r:id="rId19"/>
    <p:sldId id="515" r:id="rId20"/>
    <p:sldId id="507" r:id="rId21"/>
    <p:sldId id="516" r:id="rId22"/>
    <p:sldId id="508" r:id="rId23"/>
    <p:sldId id="509" r:id="rId24"/>
    <p:sldId id="510" r:id="rId25"/>
    <p:sldId id="511" r:id="rId26"/>
    <p:sldId id="512" r:id="rId27"/>
    <p:sldId id="513" r:id="rId28"/>
    <p:sldId id="574" r:id="rId29"/>
    <p:sldId id="469" r:id="rId30"/>
    <p:sldId id="470" r:id="rId31"/>
    <p:sldId id="471" r:id="rId32"/>
    <p:sldId id="472" r:id="rId33"/>
    <p:sldId id="473" r:id="rId34"/>
    <p:sldId id="474" r:id="rId35"/>
    <p:sldId id="543" r:id="rId36"/>
    <p:sldId id="540" r:id="rId37"/>
    <p:sldId id="541" r:id="rId38"/>
    <p:sldId id="542" r:id="rId39"/>
    <p:sldId id="476" r:id="rId40"/>
    <p:sldId id="479" r:id="rId41"/>
    <p:sldId id="477" r:id="rId42"/>
    <p:sldId id="48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7"/>
    <p:restoredTop sz="94729"/>
  </p:normalViewPr>
  <p:slideViewPr>
    <p:cSldViewPr snapToGrid="0" snapToObjects="1">
      <p:cViewPr>
        <p:scale>
          <a:sx n="103" d="100"/>
          <a:sy n="103" d="100"/>
        </p:scale>
        <p:origin x="488" y="29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image" Target="../media/image27.emf"/><Relationship Id="rId2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Relationship Id="rId3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</a:t>
            </a:r>
            <a:r>
              <a:rPr lang="en-US" err="1" smtClean="0"/>
              <a:t>kvfrans.com</a:t>
            </a:r>
            <a:r>
              <a:rPr lang="en-US" smtClean="0"/>
              <a:t>/</a:t>
            </a:r>
            <a:r>
              <a:rPr lang="en-US" err="1" smtClean="0"/>
              <a:t>variational</a:t>
            </a:r>
            <a:r>
              <a:rPr lang="en-US" smtClean="0"/>
              <a:t>-</a:t>
            </a:r>
            <a:r>
              <a:rPr lang="en-US" err="1" smtClean="0"/>
              <a:t>autoencoders</a:t>
            </a:r>
            <a:r>
              <a:rPr lang="en-US" smtClean="0"/>
              <a:t>-explained/</a:t>
            </a:r>
          </a:p>
          <a:p>
            <a:r>
              <a:rPr lang="en-US" smtClean="0"/>
              <a:t>https://</a:t>
            </a:r>
            <a:r>
              <a:rPr lang="en-US" err="1" smtClean="0"/>
              <a:t>arxiv.org</a:t>
            </a:r>
            <a:r>
              <a:rPr lang="en-US" smtClean="0"/>
              <a:t>/</a:t>
            </a:r>
            <a:r>
              <a:rPr lang="en-US" err="1" smtClean="0"/>
              <a:t>pdf</a:t>
            </a:r>
            <a:r>
              <a:rPr lang="en-US" smtClean="0"/>
              <a:t>/1606.05908.pdf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C9494-BAC6-AC41-8AE6-2DE7C4871F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 descr="harvar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0" y="6153741"/>
            <a:ext cx="401385" cy="4617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87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6.emf"/><Relationship Id="rId8" Type="http://schemas.openxmlformats.org/officeDocument/2006/relationships/image" Target="../media/image18.png"/><Relationship Id="rId9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6.emf"/><Relationship Id="rId8" Type="http://schemas.openxmlformats.org/officeDocument/2006/relationships/image" Target="../media/image18.png"/><Relationship Id="rId9" Type="http://schemas.openxmlformats.org/officeDocument/2006/relationships/image" Target="../media/image17.png"/><Relationship Id="rId10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6.emf"/><Relationship Id="rId8" Type="http://schemas.openxmlformats.org/officeDocument/2006/relationships/image" Target="../media/image18.png"/><Relationship Id="rId9" Type="http://schemas.openxmlformats.org/officeDocument/2006/relationships/image" Target="../media/image17.png"/><Relationship Id="rId10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6.emf"/><Relationship Id="rId9" Type="http://schemas.openxmlformats.org/officeDocument/2006/relationships/image" Target="../media/image18.png"/><Relationship Id="rId10" Type="http://schemas.openxmlformats.org/officeDocument/2006/relationships/image" Target="../media/image7.png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6.emf"/><Relationship Id="rId9" Type="http://schemas.openxmlformats.org/officeDocument/2006/relationships/image" Target="../media/image18.png"/><Relationship Id="rId10" Type="http://schemas.openxmlformats.org/officeDocument/2006/relationships/image" Target="../media/image2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6.emf"/><Relationship Id="rId9" Type="http://schemas.openxmlformats.org/officeDocument/2006/relationships/image" Target="../media/image18.png"/><Relationship Id="rId10" Type="http://schemas.openxmlformats.org/officeDocument/2006/relationships/image" Target="../media/image2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6.emf"/><Relationship Id="rId9" Type="http://schemas.openxmlformats.org/officeDocument/2006/relationships/image" Target="../media/image20.png"/><Relationship Id="rId10" Type="http://schemas.openxmlformats.org/officeDocument/2006/relationships/image" Target="../media/image18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16.emf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16.emf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18.png"/><Relationship Id="rId11" Type="http://schemas.openxmlformats.org/officeDocument/2006/relationships/image" Target="../media/image22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16.emf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18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2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oleObject" Target="../embeddings/oleObject36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38.bin"/><Relationship Id="rId11" Type="http://schemas.openxmlformats.org/officeDocument/2006/relationships/image" Target="../media/image3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35.png"/><Relationship Id="rId8" Type="http://schemas.openxmlformats.org/officeDocument/2006/relationships/image" Target="../media/image960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Lecture </a:t>
            </a:r>
            <a:r>
              <a:rPr lang="en-US" sz="3200" dirty="0" smtClean="0"/>
              <a:t>19: </a:t>
            </a:r>
            <a:r>
              <a:rPr lang="en-US" sz="3200" dirty="0" smtClean="0"/>
              <a:t>Variational Autoencoders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198703"/>
            <a:ext cx="8155459" cy="44605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5" y="1594020"/>
            <a:ext cx="9050986" cy="32134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7" y="1258592"/>
            <a:ext cx="5097505" cy="4870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9" y="2830742"/>
            <a:ext cx="10736461" cy="17065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631092"/>
            <a:ext cx="3792368" cy="38923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stCxn id="16" idx="5"/>
            <a:endCxn id="34" idx="4"/>
          </p:cNvCxnSpPr>
          <p:nvPr/>
        </p:nvCxnSpPr>
        <p:spPr>
          <a:xfrm rot="5400000" flipH="1" flipV="1">
            <a:off x="5259806" y="2165639"/>
            <a:ext cx="1154634" cy="1658539"/>
          </a:xfrm>
          <a:prstGeom prst="curvedConnector3">
            <a:avLst>
              <a:gd name="adj1" fmla="val -212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4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5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>
            <a:extLst>
              <a:ext uri="{FF2B5EF4-FFF2-40B4-BE49-F238E27FC236}">
                <a16:creationId xmlns="" xmlns:a16="http://schemas.microsoft.com/office/drawing/2014/main" id="{125C5CBE-C0A7-4B65-86E6-878D3530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cxnSp>
        <p:nvCxnSpPr>
          <p:cNvPr id="30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/>
          <p:nvPr/>
        </p:nvCxnSpPr>
        <p:spPr>
          <a:xfrm>
            <a:off x="6895070" y="2417591"/>
            <a:ext cx="2384854" cy="10495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  <a:stCxn id="16" idx="5"/>
            <a:endCxn id="31" idx="4"/>
          </p:cNvCxnSpPr>
          <p:nvPr/>
        </p:nvCxnSpPr>
        <p:spPr>
          <a:xfrm rot="5400000" flipH="1" flipV="1">
            <a:off x="5383398" y="2022997"/>
            <a:ext cx="1002234" cy="2096223"/>
          </a:xfrm>
          <a:prstGeom prst="curvedConnector3">
            <a:avLst>
              <a:gd name="adj1" fmla="val -244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7" name="Imagen 7">
            <a:extLst>
              <a:ext uri="{FF2B5EF4-FFF2-40B4-BE49-F238E27FC236}">
                <a16:creationId xmlns="" xmlns:a16="http://schemas.microsoft.com/office/drawing/2014/main" id="{C9BEF05F-5C67-4B72-88E2-E6190F19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0740" y="3026459"/>
            <a:ext cx="920221" cy="1012243"/>
          </a:xfrm>
          <a:prstGeom prst="rect">
            <a:avLst/>
          </a:prstGeom>
        </p:spPr>
      </p:pic>
      <p:cxnSp>
        <p:nvCxnSpPr>
          <p:cNvPr id="3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</p:cNvCxnSpPr>
          <p:nvPr/>
        </p:nvCxnSpPr>
        <p:spPr>
          <a:xfrm>
            <a:off x="7049092" y="2561101"/>
            <a:ext cx="2169304" cy="9059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from previous lecture</a:t>
            </a:r>
          </a:p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7" idx="4"/>
          </p:cNvCxnSpPr>
          <p:nvPr/>
        </p:nvCxnSpPr>
        <p:spPr>
          <a:xfrm rot="5400000" flipH="1" flipV="1">
            <a:off x="5516706" y="2097186"/>
            <a:ext cx="966188" cy="1983892"/>
          </a:xfrm>
          <a:prstGeom prst="curvedConnector3">
            <a:avLst>
              <a:gd name="adj1" fmla="val -25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D5DAABC1-5C7B-4CBB-90AB-48E65562F4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0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34592"/>
            <a:ext cx="978873" cy="1058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01225" y="2010156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88" y="2995543"/>
            <a:ext cx="895350" cy="87630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="" xmlns:a16="http://schemas.microsoft.com/office/drawing/2014/main" id="{C8A6CD68-1A1A-4032-9C36-7BBAB37DC9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8" r="74857" b="40070"/>
          <a:stretch/>
        </p:blipFill>
        <p:spPr>
          <a:xfrm>
            <a:off x="10473505" y="2944432"/>
            <a:ext cx="1059901" cy="1092743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n 28">
            <a:extLst>
              <a:ext uri="{FF2B5EF4-FFF2-40B4-BE49-F238E27FC236}">
                <a16:creationId xmlns="" xmlns:a16="http://schemas.microsoft.com/office/drawing/2014/main" id="{52707844-02B4-4514-BE93-3168890317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05"/>
          <a:stretch/>
        </p:blipFill>
        <p:spPr>
          <a:xfrm>
            <a:off x="573160" y="3910621"/>
            <a:ext cx="918405" cy="893629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</p:cNvCxnSpPr>
          <p:nvPr/>
        </p:nvCxnSpPr>
        <p:spPr>
          <a:xfrm>
            <a:off x="7065439" y="2569992"/>
            <a:ext cx="2341215" cy="9065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D5DAABC1-5C7B-4CBB-90AB-48E65562F4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7">
            <a:extLst>
              <a:ext uri="{FF2B5EF4-FFF2-40B4-BE49-F238E27FC236}">
                <a16:creationId xmlns="" xmlns:a16="http://schemas.microsoft.com/office/drawing/2014/main" id="{DE2B0A7E-7D27-4BC6-A3C2-54A95CA5FF88}"/>
              </a:ext>
            </a:extLst>
          </p:cNvPr>
          <p:cNvSpPr txBox="1"/>
          <p:nvPr/>
        </p:nvSpPr>
        <p:spPr>
          <a:xfrm>
            <a:off x="5321206" y="3254299"/>
            <a:ext cx="428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starts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</a:p>
          <a:p>
            <a:pPr algn="ctr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e-organize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8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9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>
              <a:alpha val="41961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508737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449457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</p:cNvCxnSpPr>
          <p:nvPr/>
        </p:nvCxnSpPr>
        <p:spPr>
          <a:xfrm rot="5400000" flipH="1" flipV="1">
            <a:off x="4964155" y="2086359"/>
            <a:ext cx="1072368" cy="1899366"/>
          </a:xfrm>
          <a:prstGeom prst="curvedConnector4">
            <a:avLst>
              <a:gd name="adj1" fmla="val -21317"/>
              <a:gd name="adj2" fmla="val 504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31" idx="3"/>
            <a:endCxn id="40" idx="7"/>
          </p:cNvCxnSpPr>
          <p:nvPr/>
        </p:nvCxnSpPr>
        <p:spPr>
          <a:xfrm flipH="1">
            <a:off x="6798369" y="2553571"/>
            <a:ext cx="92340" cy="13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2F612533-80DB-4A5E-9051-FD73061429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03DF6F4C-D07A-4D92-B31A-A9F2260E5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25" y="2748368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C51F6B79-5BB7-45C7-BDC2-91DA99ABA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350551FE-40AE-47B3-9ACB-236109FE49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="" xmlns:a16="http://schemas.microsoft.com/office/drawing/2014/main" id="{4F4EEA6B-4CC9-48E4-AB5F-F8847A2DD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sp>
        <p:nvSpPr>
          <p:cNvPr id="3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4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9" idx="2"/>
          </p:cNvCxnSpPr>
          <p:nvPr/>
        </p:nvCxnSpPr>
        <p:spPr>
          <a:xfrm rot="5400000" flipH="1" flipV="1">
            <a:off x="5206124" y="2142637"/>
            <a:ext cx="988805" cy="1870373"/>
          </a:xfrm>
          <a:prstGeom prst="curvedConnector4">
            <a:avLst>
              <a:gd name="adj1" fmla="val -23119"/>
              <a:gd name="adj2" fmla="val 504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-326713" y="998198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>
              <a:alpha val="2705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0" idx="5"/>
            <a:endCxn id="43" idx="1"/>
          </p:cNvCxnSpPr>
          <p:nvPr/>
        </p:nvCxnSpPr>
        <p:spPr>
          <a:xfrm>
            <a:off x="6798369" y="2768255"/>
            <a:ext cx="26719" cy="15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C125D943-B847-4C8F-B399-E84DE7728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3AE44B8A-936B-4434-934C-46D6C5ED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030" y="3020395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D5C3A95E-42D0-49AA-8CD8-1114891D3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646426" y="1999257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F48604EE-BFE6-4E00-B599-566722322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="" xmlns:a16="http://schemas.microsoft.com/office/drawing/2014/main" id="{42B8C881-8606-4917-AA75-46A79486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2BB919FE-8172-4AB5-BAB1-0C4E616E5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73802" y="2284478"/>
            <a:ext cx="254752" cy="269546"/>
          </a:xfrm>
          <a:prstGeom prst="rect">
            <a:avLst/>
          </a:prstGeom>
        </p:spPr>
      </p:pic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133ECBF3-4D0E-4310-A4F1-47DC8711F2FE}"/>
              </a:ext>
            </a:extLst>
          </p:cNvPr>
          <p:cNvSpPr txBox="1"/>
          <p:nvPr/>
        </p:nvSpPr>
        <p:spPr>
          <a:xfrm>
            <a:off x="5882950" y="3422508"/>
            <a:ext cx="319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pushed away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51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3" idx="3"/>
            <a:endCxn id="61" idx="7"/>
          </p:cNvCxnSpPr>
          <p:nvPr/>
        </p:nvCxnSpPr>
        <p:spPr>
          <a:xfrm flipH="1">
            <a:off x="6576254" y="3003974"/>
            <a:ext cx="248834" cy="37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64071" y="98157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="" xmlns:a16="http://schemas.microsoft.com/office/drawing/2014/main" id="{8E61B72F-63AA-4F1A-B5A0-ADC55FD891B3}"/>
              </a:ext>
            </a:extLst>
          </p:cNvPr>
          <p:cNvCxnSpPr/>
          <p:nvPr/>
        </p:nvCxnSpPr>
        <p:spPr>
          <a:xfrm>
            <a:off x="4545045" y="2586232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B833C644-16FC-4FB9-8F02-AC7D1FAAD4DC}"/>
              </a:ext>
            </a:extLst>
          </p:cNvPr>
          <p:cNvSpPr/>
          <p:nvPr/>
        </p:nvSpPr>
        <p:spPr>
          <a:xfrm>
            <a:off x="4485765" y="347932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="" xmlns:a16="http://schemas.microsoft.com/office/drawing/2014/main" id="{529E7EE6-9E43-4D35-A253-17BDAB12C9CD}"/>
              </a:ext>
            </a:extLst>
          </p:cNvPr>
          <p:cNvCxnSpPr/>
          <p:nvPr/>
        </p:nvCxnSpPr>
        <p:spPr>
          <a:xfrm>
            <a:off x="4776957" y="25875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AB2A91ED-B29F-4D45-B056-A2ACA08938B2}"/>
              </a:ext>
            </a:extLst>
          </p:cNvPr>
          <p:cNvSpPr/>
          <p:nvPr/>
        </p:nvSpPr>
        <p:spPr>
          <a:xfrm>
            <a:off x="4717677" y="34806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="" xmlns:a16="http://schemas.microsoft.com/office/drawing/2014/main" id="{99FE0791-0A90-426D-8CBA-001C0A2F4EEF}"/>
              </a:ext>
            </a:extLst>
          </p:cNvPr>
          <p:cNvCxnSpPr/>
          <p:nvPr/>
        </p:nvCxnSpPr>
        <p:spPr>
          <a:xfrm>
            <a:off x="4897554" y="2580934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9CF92C3F-0043-4C47-BDAD-6C5F1DE851B0}"/>
              </a:ext>
            </a:extLst>
          </p:cNvPr>
          <p:cNvSpPr/>
          <p:nvPr/>
        </p:nvSpPr>
        <p:spPr>
          <a:xfrm>
            <a:off x="4838274" y="3474028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="" xmlns:a16="http://schemas.microsoft.com/office/drawing/2014/main" id="{9FB8C2FF-B8E3-4611-A85D-15F165DBF528}"/>
              </a:ext>
            </a:extLst>
          </p:cNvPr>
          <p:cNvCxnSpPr/>
          <p:nvPr/>
        </p:nvCxnSpPr>
        <p:spPr>
          <a:xfrm>
            <a:off x="5010199" y="25822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9AF34282-361F-4B80-A386-A639FF6F048A}"/>
              </a:ext>
            </a:extLst>
          </p:cNvPr>
          <p:cNvSpPr/>
          <p:nvPr/>
        </p:nvSpPr>
        <p:spPr>
          <a:xfrm>
            <a:off x="4950919" y="34753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31B18990-81AC-4FE4-A55E-DE41450D2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10437260" y="3079068"/>
            <a:ext cx="914401" cy="9675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="" xmlns:a16="http://schemas.microsoft.com/office/drawing/2014/main" id="{CF4AF225-BF3D-4754-9F95-38CDCB18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="" xmlns:a16="http://schemas.microsoft.com/office/drawing/2014/main" id="{5D14EBA9-CEE3-428C-AD4C-82124D0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5" name="Picture 4">
            <a:extLst>
              <a:ext uri="{FF2B5EF4-FFF2-40B4-BE49-F238E27FC236}">
                <a16:creationId xmlns="" xmlns:a16="http://schemas.microsoft.com/office/drawing/2014/main" id="{AAA597E8-D3B0-4A91-8FFE-036618B2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="" xmlns:a16="http://schemas.microsoft.com/office/drawing/2014/main" id="{9B679120-F2BC-4BD9-B8D5-59686A48F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57FFC6DF-E971-4845-8D14-C69FE3F2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FE00143E-2725-4529-BE1D-80DDC60E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14DE62A4-6D06-44EC-AE5D-C039A2CB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8AC582C-A784-4648-AD97-4167ADCAF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="" xmlns:a16="http://schemas.microsoft.com/office/drawing/2014/main" id="{4FDC74E5-0025-4F2B-872E-0781C0598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sp>
        <p:nvSpPr>
          <p:cNvPr id="7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3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4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03648" y="99051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lets test again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34834" y="3420449"/>
            <a:ext cx="945083" cy="99996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0237" y="2461499"/>
            <a:ext cx="948211" cy="922631"/>
          </a:xfrm>
          <a:prstGeom prst="rect">
            <a:avLst/>
          </a:prstGeom>
        </p:spPr>
      </p:pic>
      <p:cxnSp>
        <p:nvCxnSpPr>
          <p:cNvPr id="65" name="Conector: curvado 64">
            <a:extLst>
              <a:ext uri="{FF2B5EF4-FFF2-40B4-BE49-F238E27FC236}">
                <a16:creationId xmlns="" xmlns:a16="http://schemas.microsoft.com/office/drawing/2014/main" id="{1AF3AD9C-6455-487C-8F63-398515EAAB3C}"/>
              </a:ext>
            </a:extLst>
          </p:cNvPr>
          <p:cNvCxnSpPr>
            <a:cxnSpLocks/>
            <a:stCxn id="44" idx="5"/>
            <a:endCxn id="66" idx="4"/>
          </p:cNvCxnSpPr>
          <p:nvPr/>
        </p:nvCxnSpPr>
        <p:spPr>
          <a:xfrm rot="5400000" flipH="1" flipV="1">
            <a:off x="5309131" y="1859608"/>
            <a:ext cx="869854" cy="2555381"/>
          </a:xfrm>
          <a:prstGeom prst="curvedConnector3">
            <a:avLst>
              <a:gd name="adj1" fmla="val 429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magen 66">
            <a:extLst>
              <a:ext uri="{FF2B5EF4-FFF2-40B4-BE49-F238E27FC236}">
                <a16:creationId xmlns="" xmlns:a16="http://schemas.microsoft.com/office/drawing/2014/main" id="{6765E37A-A752-4ADB-A5D6-A869440D9A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E3F9A794-B9E6-41DF-ABAB-D890924D5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68D48CE8-842D-4628-A058-B8927B057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="" xmlns:a16="http://schemas.microsoft.com/office/drawing/2014/main" id="{ECB7600E-8D54-4AB0-A035-9334C988A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7B2E1B9-E383-42F1-85CC-32BA2CC9C0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="" xmlns:a16="http://schemas.microsoft.com/office/drawing/2014/main" id="{128AF356-40D3-4B52-A19A-CD22998BC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="" xmlns:a16="http://schemas.microsoft.com/office/drawing/2014/main" id="{5C42D994-9E40-4AF7-87CA-F958A9130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="" xmlns:a16="http://schemas.microsoft.com/office/drawing/2014/main" id="{B296A79A-36A2-4D21-B362-D7D08743C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="" xmlns:a16="http://schemas.microsoft.com/office/drawing/2014/main" id="{8A3D1142-51EF-4494-9207-C6ECE4255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="" xmlns:a16="http://schemas.microsoft.com/office/drawing/2014/main" id="{32AD9F21-E2D4-489C-A256-33D47BC52D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20C4FCE-221B-4E12-BC30-D4AFB39F9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9963" y="3156540"/>
            <a:ext cx="904875" cy="914400"/>
          </a:xfrm>
          <a:prstGeom prst="rect">
            <a:avLst/>
          </a:prstGeom>
        </p:spPr>
      </p:pic>
      <p:sp>
        <p:nvSpPr>
          <p:cNvPr id="48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58495" y="977350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on 3’s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20362" y="4244237"/>
            <a:ext cx="914401" cy="9675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12350" y="3372768"/>
            <a:ext cx="895631" cy="871469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27" y="2444834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: curvado 44">
            <a:extLst>
              <a:ext uri="{FF2B5EF4-FFF2-40B4-BE49-F238E27FC236}">
                <a16:creationId xmlns="" xmlns:a16="http://schemas.microsoft.com/office/drawing/2014/main" id="{4196F64E-3B8C-44B3-BA66-42EF49033A8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5745661" y="2827891"/>
            <a:ext cx="3524" cy="1485146"/>
          </a:xfrm>
          <a:prstGeom prst="curvedConnector4">
            <a:avLst>
              <a:gd name="adj1" fmla="val -6486947"/>
              <a:gd name="adj2" fmla="val 5058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>
            <a:extLst>
              <a:ext uri="{FF2B5EF4-FFF2-40B4-BE49-F238E27FC236}">
                <a16:creationId xmlns="" xmlns:a16="http://schemas.microsoft.com/office/drawing/2014/main" id="{F7745E0C-E035-4383-AB48-EEA202B2F6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35054CD6-39E9-4A7A-9EA3-DAEF4A8D6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71D74E0-D6C5-498A-95DB-4807223938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3CB03AFB-C657-4431-AEEA-48B324202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="" xmlns:a16="http://schemas.microsoft.com/office/drawing/2014/main" id="{A5F5179B-8564-4C55-8068-86F7529E2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25B697DD-51A0-4447-99CC-A08D5450A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D1526C1F-6411-473E-8EF4-833198A729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250A4384-5DF3-4AA9-8587-46161AA8A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="" xmlns:a16="http://schemas.microsoft.com/office/drawing/2014/main" id="{A678487D-AB40-4BBE-BF1E-E3745C4F2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63E646D9-74F2-47A8-83FF-1A1E7242D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="" xmlns:a16="http://schemas.microsoft.com/office/drawing/2014/main" id="{F3C32892-E865-4B08-948C-693F2BF3A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571" y="3150373"/>
            <a:ext cx="236612" cy="231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4326372D-DAA9-4BB4-8DAE-8CB5FBF63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6" b="5501"/>
          <a:stretch/>
        </p:blipFill>
        <p:spPr>
          <a:xfrm>
            <a:off x="10411550" y="3143760"/>
            <a:ext cx="895350" cy="796839"/>
          </a:xfrm>
          <a:prstGeom prst="rect">
            <a:avLst/>
          </a:prstGeom>
        </p:spPr>
      </p:pic>
      <p:sp>
        <p:nvSpPr>
          <p:cNvPr id="6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3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8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9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86412" y="938416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84286" y="4219594"/>
            <a:ext cx="954544" cy="100997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84287" y="3342378"/>
            <a:ext cx="912786" cy="888162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70" y="2404406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B17063CF-D96E-4912-91A4-B3633DE18B74}"/>
              </a:ext>
            </a:extLst>
          </p:cNvPr>
          <p:cNvSpPr/>
          <p:nvPr/>
        </p:nvSpPr>
        <p:spPr>
          <a:xfrm>
            <a:off x="6616597" y="36691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F35C8C6E-2373-4AF5-84BE-1F9B1DE58FD9}"/>
              </a:ext>
            </a:extLst>
          </p:cNvPr>
          <p:cNvSpPr/>
          <p:nvPr/>
        </p:nvSpPr>
        <p:spPr>
          <a:xfrm>
            <a:off x="6600554" y="338844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C1B8BE71-BBF6-47A5-8803-034BFB665C9C}"/>
              </a:ext>
            </a:extLst>
          </p:cNvPr>
          <p:cNvSpPr/>
          <p:nvPr/>
        </p:nvSpPr>
        <p:spPr>
          <a:xfrm>
            <a:off x="6660711" y="355688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B944461F-BCE9-4CAF-BB54-BFBE14D72EF0}"/>
              </a:ext>
            </a:extLst>
          </p:cNvPr>
          <p:cNvSpPr/>
          <p:nvPr/>
        </p:nvSpPr>
        <p:spPr>
          <a:xfrm>
            <a:off x="6563991" y="323211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CC30753C-BA0C-4B95-AAE8-9EA33B47BEB9}"/>
              </a:ext>
            </a:extLst>
          </p:cNvPr>
          <p:cNvSpPr/>
          <p:nvPr/>
        </p:nvSpPr>
        <p:spPr>
          <a:xfrm>
            <a:off x="6548886" y="3532989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6CE5A6ED-BEC0-4CE0-BE2D-825AE00D885E}"/>
              </a:ext>
            </a:extLst>
          </p:cNvPr>
          <p:cNvSpPr/>
          <p:nvPr/>
        </p:nvSpPr>
        <p:spPr>
          <a:xfrm>
            <a:off x="6697170" y="3291678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="" xmlns:a16="http://schemas.microsoft.com/office/drawing/2014/main" id="{E817B76C-F17C-46AA-A045-B1561CA2D6CC}"/>
              </a:ext>
            </a:extLst>
          </p:cNvPr>
          <p:cNvSpPr/>
          <p:nvPr/>
        </p:nvSpPr>
        <p:spPr>
          <a:xfrm>
            <a:off x="6445083" y="319577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F91C8246-A85D-471A-9956-51B2C2D838B1}"/>
              </a:ext>
            </a:extLst>
          </p:cNvPr>
          <p:cNvSpPr/>
          <p:nvPr/>
        </p:nvSpPr>
        <p:spPr>
          <a:xfrm>
            <a:off x="6528163" y="3075342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="" xmlns:a16="http://schemas.microsoft.com/office/drawing/2014/main" id="{3BE92A2C-6A1B-4FC6-B138-514E74076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297" y="3052654"/>
            <a:ext cx="895350" cy="876300"/>
          </a:xfrm>
          <a:prstGeom prst="rect">
            <a:avLst/>
          </a:prstGeom>
        </p:spPr>
      </p:pic>
      <p:cxnSp>
        <p:nvCxnSpPr>
          <p:cNvPr id="65" name="Conector recto de flecha 64">
            <a:extLst>
              <a:ext uri="{FF2B5EF4-FFF2-40B4-BE49-F238E27FC236}">
                <a16:creationId xmlns="" xmlns:a16="http://schemas.microsoft.com/office/drawing/2014/main" id="{247EFB24-0A56-4642-9844-58C4E0E02110}"/>
              </a:ext>
            </a:extLst>
          </p:cNvPr>
          <p:cNvCxnSpPr/>
          <p:nvPr/>
        </p:nvCxnSpPr>
        <p:spPr>
          <a:xfrm>
            <a:off x="5103299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32BCBF7-4536-42FC-B5B0-DA95D43F93EE}"/>
              </a:ext>
            </a:extLst>
          </p:cNvPr>
          <p:cNvSpPr/>
          <p:nvPr/>
        </p:nvSpPr>
        <p:spPr>
          <a:xfrm>
            <a:off x="5044019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="" xmlns:a16="http://schemas.microsoft.com/office/drawing/2014/main" id="{5A39AA6A-3A92-4092-B55E-ED173ACED080}"/>
              </a:ext>
            </a:extLst>
          </p:cNvPr>
          <p:cNvCxnSpPr/>
          <p:nvPr/>
        </p:nvCxnSpPr>
        <p:spPr>
          <a:xfrm>
            <a:off x="4682193" y="2591440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="" xmlns:a16="http://schemas.microsoft.com/office/drawing/2014/main" id="{9167E2FC-69DD-48F6-B483-C1D1A2BCC3F3}"/>
              </a:ext>
            </a:extLst>
          </p:cNvPr>
          <p:cNvSpPr/>
          <p:nvPr/>
        </p:nvSpPr>
        <p:spPr>
          <a:xfrm>
            <a:off x="4622913" y="348453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="" xmlns:a16="http://schemas.microsoft.com/office/drawing/2014/main" id="{5BBA343F-F94C-45A1-82D0-C0351416B909}"/>
              </a:ext>
            </a:extLst>
          </p:cNvPr>
          <p:cNvCxnSpPr/>
          <p:nvPr/>
        </p:nvCxnSpPr>
        <p:spPr>
          <a:xfrm>
            <a:off x="4489688" y="2567379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="" xmlns:a16="http://schemas.microsoft.com/office/drawing/2014/main" id="{04946D15-AD50-4321-9B11-7404A147181D}"/>
              </a:ext>
            </a:extLst>
          </p:cNvPr>
          <p:cNvSpPr/>
          <p:nvPr/>
        </p:nvSpPr>
        <p:spPr>
          <a:xfrm>
            <a:off x="4430408" y="346047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="" xmlns:a16="http://schemas.microsoft.com/office/drawing/2014/main" id="{E422648A-D71D-436B-8F5F-7CEEF5A60BEF}"/>
              </a:ext>
            </a:extLst>
          </p:cNvPr>
          <p:cNvCxnSpPr/>
          <p:nvPr/>
        </p:nvCxnSpPr>
        <p:spPr>
          <a:xfrm>
            <a:off x="4850632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A930D21A-79E2-47A9-8594-A500B4366254}"/>
              </a:ext>
            </a:extLst>
          </p:cNvPr>
          <p:cNvSpPr/>
          <p:nvPr/>
        </p:nvSpPr>
        <p:spPr>
          <a:xfrm>
            <a:off x="4791352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Imagen 73">
            <a:extLst>
              <a:ext uri="{FF2B5EF4-FFF2-40B4-BE49-F238E27FC236}">
                <a16:creationId xmlns="" xmlns:a16="http://schemas.microsoft.com/office/drawing/2014/main" id="{41127A68-0FA2-4AB7-9B79-E479E2E3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="" xmlns:a16="http://schemas.microsoft.com/office/drawing/2014/main" id="{9B440A7C-E10B-47C6-8A82-9EEDAC64AE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76" name="Picture 4">
            <a:extLst>
              <a:ext uri="{FF2B5EF4-FFF2-40B4-BE49-F238E27FC236}">
                <a16:creationId xmlns="" xmlns:a16="http://schemas.microsoft.com/office/drawing/2014/main" id="{80C0019B-86D8-4733-B08E-6EDE7EE17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="" xmlns:a16="http://schemas.microsoft.com/office/drawing/2014/main" id="{D4C1735C-8335-4938-BDF5-00F596C1BE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8" name="Picture 4">
            <a:extLst>
              <a:ext uri="{FF2B5EF4-FFF2-40B4-BE49-F238E27FC236}">
                <a16:creationId xmlns="" xmlns:a16="http://schemas.microsoft.com/office/drawing/2014/main" id="{EBF085F3-3907-41D0-B541-DA18FBD266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="" xmlns:a16="http://schemas.microsoft.com/office/drawing/2014/main" id="{EE4C5138-F573-49FC-BEC7-8E4098F7D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80" name="Picture 4">
            <a:extLst>
              <a:ext uri="{FF2B5EF4-FFF2-40B4-BE49-F238E27FC236}">
                <a16:creationId xmlns="" xmlns:a16="http://schemas.microsoft.com/office/drawing/2014/main" id="{F1955757-691A-405B-81BF-CD51115476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="" xmlns:a16="http://schemas.microsoft.com/office/drawing/2014/main" id="{1A912191-00B3-4F3E-A7B5-21E6364BE4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824345" y="2756509"/>
            <a:ext cx="196766" cy="18709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16F25FAE-E4E7-47E2-8A6D-4A4AD71A70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DF03B170-7FC2-4DE1-B1E2-D99060A88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691998" y="3075307"/>
            <a:ext cx="194122" cy="18561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="" xmlns:a16="http://schemas.microsoft.com/office/drawing/2014/main" id="{383E8AED-14D8-4FF6-8F4C-DDAD51FC0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308731" y="3010160"/>
            <a:ext cx="194122" cy="18561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="" xmlns:a16="http://schemas.microsoft.com/office/drawing/2014/main" id="{857953F1-4A2E-4BBB-94F8-5448BA6AD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19911" y="3257904"/>
            <a:ext cx="194122" cy="185617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="" xmlns:a16="http://schemas.microsoft.com/office/drawing/2014/main" id="{B7E48068-FC45-473A-9F57-8B8EF2C80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519536" y="3194725"/>
            <a:ext cx="194122" cy="185617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BD39D0D2-C9CF-4579-99E6-1DCE46CEB9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718576" y="3423974"/>
            <a:ext cx="194122" cy="185617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="" xmlns:a16="http://schemas.microsoft.com/office/drawing/2014/main" id="{4E015CDD-ABD7-414E-9060-1174E8656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429150" y="3769045"/>
            <a:ext cx="194122" cy="1856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="" xmlns:a16="http://schemas.microsoft.com/office/drawing/2014/main" id="{E85DF9C1-810B-4CBD-A571-1D3A84DC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59273" y="3550980"/>
            <a:ext cx="194122" cy="185617"/>
          </a:xfrm>
          <a:prstGeom prst="rect">
            <a:avLst/>
          </a:prstGeom>
        </p:spPr>
      </p:pic>
      <p:sp>
        <p:nvSpPr>
          <p:cNvPr id="84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85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from previous lecture</a:t>
            </a:r>
          </a:p>
          <a:p>
            <a:r>
              <a:rPr lang="en-US" dirty="0" smtClean="0"/>
              <a:t>Regularization of autoencoders</a:t>
            </a:r>
          </a:p>
          <a:p>
            <a:r>
              <a:rPr lang="en-US" dirty="0" smtClean="0"/>
              <a:t>Motivation 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b="1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12171" y="3130761"/>
          <a:ext cx="43084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97" name="Equation" r:id="rId3" imgW="1562100" imgH="381000" progId="Equation.3">
                  <p:embed/>
                </p:oleObj>
              </mc:Choice>
              <mc:Fallback>
                <p:oleObj name="Equation" r:id="rId3" imgW="15621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171" y="3130761"/>
                        <a:ext cx="430847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0" y="3742969"/>
            <a:ext cx="433585" cy="8710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0" y="4635351"/>
            <a:ext cx="5269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Difficult to approximate in high dim through sampling</a:t>
            </a:r>
          </a:p>
          <a:p>
            <a:pPr algn="ctr"/>
            <a:endParaRPr lang="en-US"/>
          </a:p>
          <a:p>
            <a:pPr algn="ctr"/>
            <a:r>
              <a:rPr lang="en-US" sz="2800">
                <a:solidFill>
                  <a:srgbClr val="FF0000"/>
                </a:solidFill>
              </a:rPr>
              <a:t>For most </a:t>
            </a:r>
            <a:r>
              <a:rPr lang="en-US" sz="2800" i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 values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close to 0</a:t>
            </a:r>
            <a:endParaRPr lang="en-US" sz="2800" i="1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68208" y="2230497"/>
            <a:ext cx="436037" cy="10422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1029" y="1605774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Neural 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09642" y="2462099"/>
            <a:ext cx="1579488" cy="639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12255" y="382245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  <a:endCxn id="26" idx="0"/>
          </p:cNvCxnSpPr>
          <p:nvPr/>
        </p:nvCxnSpPr>
        <p:spPr>
          <a:xfrm>
            <a:off x="8799387" y="3101653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98890" y="2587669"/>
          <a:ext cx="1460192" cy="37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98" name="Equation" r:id="rId5" imgW="787400" imgH="203200" progId="Equation.3">
                  <p:embed/>
                </p:oleObj>
              </mc:Choice>
              <mc:Fallback>
                <p:oleObj name="Equation" r:id="rId5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8890" y="2587669"/>
                        <a:ext cx="1460192" cy="37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3972441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99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90193" y="3972441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297093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0" name="Equation" r:id="rId9" imgW="127000" imgH="177800" progId="Equation.3">
                  <p:embed/>
                </p:oleObj>
              </mc:Choice>
              <mc:Fallback>
                <p:oleObj name="Equation" r:id="rId9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4134" y="3297093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9207784" y="3658301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90002" y="3195123"/>
            <a:ext cx="839591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Review from previous lecture</a:t>
            </a:r>
          </a:p>
          <a:p>
            <a:r>
              <a:rPr lang="en-US" dirty="0" smtClean="0"/>
              <a:t>Motivation </a:t>
            </a:r>
            <a:r>
              <a:rPr lang="en-US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85938" y="3130550"/>
          <a:ext cx="476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37" name="Equation" r:id="rId3" imgW="1727200" imgH="381000" progId="Equation.3">
                  <p:embed/>
                </p:oleObj>
              </mc:Choice>
              <mc:Fallback>
                <p:oleObj name="Equation" r:id="rId3" imgW="17272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5938" y="3130550"/>
                        <a:ext cx="476250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1" y="3830493"/>
            <a:ext cx="185785" cy="7835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03490" y="4635350"/>
            <a:ext cx="4362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Proposal distribution: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Likely to produce values of </a:t>
            </a:r>
            <a:r>
              <a:rPr lang="en-US" sz="2800" i="1">
                <a:solidFill>
                  <a:srgbClr val="FF0000"/>
                </a:solidFill>
              </a:rPr>
              <a:t>x</a:t>
            </a:r>
            <a:r>
              <a:rPr lang="en-US" sz="2800">
                <a:solidFill>
                  <a:srgbClr val="FF0000"/>
                </a:solidFill>
              </a:rPr>
              <a:t> for which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is non-zero</a:t>
            </a:r>
          </a:p>
          <a:p>
            <a:pPr algn="ctr"/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12255" y="3908553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799387" y="3187749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4058537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38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90193" y="4058537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383189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39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4134" y="3383189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9207784" y="3744397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31667" y="3195123"/>
            <a:ext cx="1313205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1451" y="2578434"/>
            <a:ext cx="34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Another neural net</a:t>
            </a:r>
          </a:p>
        </p:txBody>
      </p:sp>
      <p:sp>
        <p:nvSpPr>
          <p:cNvPr id="23" name="Oval 22"/>
          <p:cNvSpPr/>
          <p:nvPr/>
        </p:nvSpPr>
        <p:spPr>
          <a:xfrm>
            <a:off x="8433789" y="237339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666860" y="254317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40" name="Equation" r:id="rId9" imgW="114300" imgH="139700" progId="Equation.3">
                  <p:embed/>
                </p:oleObj>
              </mc:Choice>
              <mc:Fallback>
                <p:oleObj name="Equation" r:id="rId9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66860" y="2543175"/>
                        <a:ext cx="342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096500" y="1658938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41" name="Equation" r:id="rId11" imgW="127000" imgH="190500" progId="Equation.3">
                  <p:embed/>
                </p:oleObj>
              </mc:Choice>
              <mc:Fallback>
                <p:oleObj name="Equation" r:id="rId11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96500" y="1658938"/>
                        <a:ext cx="38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9169684" y="2039271"/>
            <a:ext cx="906885" cy="5384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8133083" y="2884181"/>
            <a:ext cx="322919" cy="1377519"/>
          </a:xfrm>
          <a:custGeom>
            <a:avLst/>
            <a:gdLst>
              <a:gd name="connsiteX0" fmla="*/ 387777 w 473888"/>
              <a:gd name="connsiteY0" fmla="*/ 1377519 h 1377519"/>
              <a:gd name="connsiteX1" fmla="*/ 86385 w 473888"/>
              <a:gd name="connsiteY1" fmla="*/ 1205330 h 1377519"/>
              <a:gd name="connsiteX2" fmla="*/ 273 w 473888"/>
              <a:gd name="connsiteY2" fmla="*/ 667236 h 1377519"/>
              <a:gd name="connsiteX3" fmla="*/ 64857 w 473888"/>
              <a:gd name="connsiteY3" fmla="*/ 258285 h 1377519"/>
              <a:gd name="connsiteX4" fmla="*/ 215553 w 473888"/>
              <a:gd name="connsiteY4" fmla="*/ 86095 h 1377519"/>
              <a:gd name="connsiteX5" fmla="*/ 323193 w 473888"/>
              <a:gd name="connsiteY5" fmla="*/ 43048 h 1377519"/>
              <a:gd name="connsiteX6" fmla="*/ 473888 w 473888"/>
              <a:gd name="connsiteY6" fmla="*/ 0 h 1377519"/>
              <a:gd name="connsiteX7" fmla="*/ 473888 w 473888"/>
              <a:gd name="connsiteY7" fmla="*/ 0 h 137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88" h="1377519">
                <a:moveTo>
                  <a:pt x="387777" y="1377519"/>
                </a:moveTo>
                <a:cubicBezTo>
                  <a:pt x="269373" y="1350614"/>
                  <a:pt x="150969" y="1323710"/>
                  <a:pt x="86385" y="1205330"/>
                </a:cubicBezTo>
                <a:cubicBezTo>
                  <a:pt x="21801" y="1086949"/>
                  <a:pt x="3861" y="825077"/>
                  <a:pt x="273" y="667236"/>
                </a:cubicBezTo>
                <a:cubicBezTo>
                  <a:pt x="-3315" y="509395"/>
                  <a:pt x="28977" y="355142"/>
                  <a:pt x="64857" y="258285"/>
                </a:cubicBezTo>
                <a:cubicBezTo>
                  <a:pt x="100737" y="161428"/>
                  <a:pt x="172497" y="121968"/>
                  <a:pt x="215553" y="86095"/>
                </a:cubicBezTo>
                <a:cubicBezTo>
                  <a:pt x="258609" y="50222"/>
                  <a:pt x="280137" y="57397"/>
                  <a:pt x="323193" y="43048"/>
                </a:cubicBezTo>
                <a:cubicBezTo>
                  <a:pt x="366249" y="28699"/>
                  <a:pt x="473888" y="0"/>
                  <a:pt x="473888" y="0"/>
                </a:cubicBezTo>
                <a:lnTo>
                  <a:pt x="473888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sysDash"/>
            <a:headEnd type="none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2692"/>
            <a:ext cx="10972800" cy="767276"/>
          </a:xfrm>
        </p:spPr>
        <p:txBody>
          <a:bodyPr/>
          <a:lstStyle/>
          <a:p>
            <a:r>
              <a:rPr lang="en-US" smtClean="0"/>
              <a:t>VAE Architecture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252696" y="2724097"/>
            <a:ext cx="1550013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Encoder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22961" y="468934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 err="1">
                <a:solidFill>
                  <a:srgbClr val="0000FF"/>
                </a:solidFill>
              </a:rPr>
              <a:t>p</a:t>
            </a:r>
            <a:r>
              <a:rPr lang="en-US" sz="2700" i="1" baseline="-25000" err="1">
                <a:solidFill>
                  <a:srgbClr val="0000FF"/>
                </a:solidFill>
                <a:latin typeface="Times"/>
                <a:cs typeface="Times"/>
              </a:rPr>
              <a:t>θ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i="1" err="1">
                <a:solidFill>
                  <a:srgbClr val="0000FF"/>
                </a:solidFill>
              </a:rPr>
              <a:t>x</a:t>
            </a:r>
            <a:r>
              <a:rPr lang="en-US" sz="2700" err="1">
                <a:solidFill>
                  <a:srgbClr val="0000FF"/>
                </a:solidFill>
              </a:rPr>
              <a:t>|</a:t>
            </a:r>
            <a:r>
              <a:rPr lang="en-US" sz="2700" i="1" err="1">
                <a:solidFill>
                  <a:srgbClr val="0000FF"/>
                </a:solidFill>
              </a:rPr>
              <a:t>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57" y="2770514"/>
            <a:ext cx="1106725" cy="1131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937" y="4813253"/>
            <a:ext cx="1074490" cy="1143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673782" y="3363352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01815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00040" y="480156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58210" y="2836446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4759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12288" y="1963163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30" name="Rectangle 29"/>
          <p:cNvSpPr/>
          <p:nvPr/>
        </p:nvSpPr>
        <p:spPr>
          <a:xfrm>
            <a:off x="5407424" y="3729844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859914" y="3574470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51185" y="3544701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53968" y="2836446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970464" y="1439245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9" name="Equation" r:id="rId6" imgW="533400" imgH="190500" progId="Equation.3">
                  <p:embed/>
                </p:oleObj>
              </mc:Choice>
              <mc:Fallback>
                <p:oleObj name="Equation" r:id="rId6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464" y="1439245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121276" y="5053240"/>
          <a:ext cx="942975" cy="42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0" name="Equation" r:id="rId8" imgW="393700" imgH="177800" progId="Equation.3">
                  <p:embed/>
                </p:oleObj>
              </mc:Choice>
              <mc:Fallback>
                <p:oleObj name="Equation" r:id="rId8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1276" y="5053240"/>
                        <a:ext cx="942975" cy="424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6500041" y="2658445"/>
          <a:ext cx="131603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1" name="Equation" r:id="rId10" imgW="622300" imgH="660400" progId="Equation.3">
                  <p:embed/>
                </p:oleObj>
              </mc:Choice>
              <mc:Fallback>
                <p:oleObj name="Equation" r:id="rId10" imgW="6223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00041" y="2658445"/>
                        <a:ext cx="1316037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71541" y="2658445"/>
            <a:ext cx="1444537" cy="140629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05298" y="4091216"/>
            <a:ext cx="0" cy="70113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66252" y="1985721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0000FF"/>
                </a:solidFill>
              </a:rPr>
              <a:t>q</a:t>
            </a:r>
            <a:r>
              <a:rPr lang="en-US" sz="2800" i="1" baseline="-25000" err="1">
                <a:solidFill>
                  <a:srgbClr val="0000FF"/>
                </a:solidFill>
              </a:rPr>
              <a:t>ϕ</a:t>
            </a:r>
            <a:r>
              <a:rPr lang="en-US" sz="2800">
                <a:solidFill>
                  <a:srgbClr val="0000FF"/>
                </a:solidFill>
              </a:rPr>
              <a:t>(</a:t>
            </a:r>
            <a:r>
              <a:rPr lang="en-US" sz="2800" i="1" err="1">
                <a:solidFill>
                  <a:srgbClr val="0000FF"/>
                </a:solidFill>
              </a:rPr>
              <a:t>z</a:t>
            </a:r>
            <a:r>
              <a:rPr lang="en-US" sz="2800" err="1">
                <a:solidFill>
                  <a:srgbClr val="0000FF"/>
                </a:solidFill>
              </a:rPr>
              <a:t>|</a:t>
            </a:r>
            <a:r>
              <a:rPr lang="en-US" sz="2800" i="1" err="1">
                <a:solidFill>
                  <a:srgbClr val="0000FF"/>
                </a:solidFill>
              </a:rPr>
              <a:t>x</a:t>
            </a:r>
            <a:r>
              <a:rPr lang="en-US" sz="28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005"/>
            <a:ext cx="10972800" cy="767276"/>
          </a:xfrm>
        </p:spPr>
        <p:txBody>
          <a:bodyPr/>
          <a:lstStyle/>
          <a:p>
            <a:r>
              <a:rPr lang="en-US" smtClean="0"/>
              <a:t>VAE Loss</a:t>
            </a:r>
            <a:endParaRPr lang="en-US"/>
          </a:p>
        </p:txBody>
      </p:sp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1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1816" y="2130851"/>
            <a:ext cx="4499343" cy="29917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5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5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57776" y="4328743"/>
          <a:ext cx="2200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6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7776" y="4328743"/>
                        <a:ext cx="2200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1284" y="5022561"/>
            <a:ext cx="3875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Variational upper bound on loss we care about!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Apply stochastic gradient descent</a:t>
            </a:r>
          </a:p>
          <a:p>
            <a:r>
              <a:rPr lang="en-US" smtClean="0"/>
              <a:t>Sampling step not differentiable</a:t>
            </a:r>
          </a:p>
          <a:p>
            <a:r>
              <a:rPr lang="en-US" smtClean="0"/>
              <a:t>Use a re-parameterization trick</a:t>
            </a:r>
          </a:p>
          <a:p>
            <a:pPr lvl="1"/>
            <a:r>
              <a:rPr lang="en-US" smtClean="0"/>
              <a:t>Move sampling to input layer, so that the sampling step is independent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blipFill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5686359" y="5688117"/>
            <a:ext cx="2333497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512" y="4998805"/>
            <a:ext cx="164239" cy="65695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983807"/>
            <a:ext cx="4944623" cy="21113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3571102"/>
            <a:ext cx="5233700" cy="17445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16346" y="2222182"/>
            <a:ext cx="11292451" cy="2936492"/>
            <a:chOff x="116346" y="2222182"/>
            <a:chExt cx="11292451" cy="2936492"/>
          </a:xfrm>
        </p:grpSpPr>
        <p:grpSp>
          <p:nvGrpSpPr>
            <p:cNvPr id="19" name="Group 18"/>
            <p:cNvGrpSpPr/>
            <p:nvPr/>
          </p:nvGrpSpPr>
          <p:grpSpPr>
            <a:xfrm>
              <a:off x="116346" y="2285610"/>
              <a:ext cx="11044077" cy="2873064"/>
              <a:chOff x="189246" y="2295394"/>
              <a:chExt cx="11044077" cy="287306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6786" y="2740190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6" name="Rounded Rectangle 5"/>
              <p:cNvSpPr/>
              <p:nvPr/>
            </p:nvSpPr>
            <p:spPr>
              <a:xfrm>
                <a:off x="2940908" y="3010252"/>
                <a:ext cx="2150075" cy="124665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Encoder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689123" y="3010251"/>
                <a:ext cx="2150075" cy="124665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Decoder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59395" y="2966314"/>
                <a:ext cx="461319" cy="14086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8323" y="2681078"/>
                <a:ext cx="1905000" cy="1905000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476500" y="3692690"/>
                <a:ext cx="3779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5194985" y="3694831"/>
                <a:ext cx="3779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223438" y="3692690"/>
                <a:ext cx="3779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8910997" y="3641461"/>
                <a:ext cx="3779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346884" y="4757344"/>
                <a:ext cx="321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280823" y="4799126"/>
                    <a:ext cx="675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0823" y="4799126"/>
                    <a:ext cx="675503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333" r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5796615" y="4720920"/>
                <a:ext cx="9772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z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89246" y="2295394"/>
                <a:ext cx="2646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Original representation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664805" y="2343423"/>
                <a:ext cx="2529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Latent Representation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910997" y="2222182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Reconstructed output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5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3" y="1173892"/>
            <a:ext cx="4906380" cy="4806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15" y="983807"/>
            <a:ext cx="5876668" cy="2509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7" y="4103335"/>
            <a:ext cx="5893724" cy="251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7762" y="2053822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error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97761" y="5176991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  <a:r>
              <a:rPr lang="en-US" smtClean="0"/>
              <a:t>0% error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51" y="1396312"/>
            <a:ext cx="4460789" cy="44607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from previous lecture</a:t>
            </a:r>
          </a:p>
          <a:p>
            <a:r>
              <a:rPr lang="en-US" b="1" dirty="0" smtClean="0"/>
              <a:t>Motivation </a:t>
            </a:r>
            <a:r>
              <a:rPr lang="en-US" b="1" dirty="0" smtClean="0"/>
              <a:t>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51" y="1279954"/>
            <a:ext cx="4215415" cy="4374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338" y="2533135"/>
            <a:ext cx="476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Gaps in the latent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89600" y="2075543"/>
            <a:ext cx="5007429" cy="2438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Autoencoders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004920" y="265040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>
                <a:solidFill>
                  <a:srgbClr val="0000FF"/>
                </a:solidFill>
              </a:rPr>
              <a:t>P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err="1">
                <a:solidFill>
                  <a:srgbClr val="0000FF"/>
                </a:solidFill>
              </a:rPr>
              <a:t>x|z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52" y="2774313"/>
            <a:ext cx="1074490" cy="114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5852" y="276262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92808" y="3305331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03750" y="3327193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8361" y="2489941"/>
            <a:ext cx="328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Sample from </a:t>
            </a:r>
            <a:r>
              <a:rPr lang="en-US" sz="2800" i="1">
                <a:solidFill>
                  <a:srgbClr val="0000FF"/>
                </a:solidFill>
              </a:rPr>
              <a:t>P</a:t>
            </a:r>
            <a:r>
              <a:rPr lang="en-US" sz="2800">
                <a:solidFill>
                  <a:srgbClr val="0000FF"/>
                </a:solidFill>
              </a:rPr>
              <a:t>(z) </a:t>
            </a:r>
          </a:p>
          <a:p>
            <a:pPr algn="ctr"/>
            <a:r>
              <a:rPr lang="en-US" sz="2800" i="1"/>
              <a:t>Standard Gaussian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21954</TotalTime>
  <Words>518</Words>
  <Application>Microsoft Macintosh PowerPoint</Application>
  <PresentationFormat>Widescreen</PresentationFormat>
  <Paragraphs>226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19: Variational Autoencoders</vt:lpstr>
      <vt:lpstr>Outline</vt:lpstr>
      <vt:lpstr>Outline</vt:lpstr>
      <vt:lpstr>Autoencoders</vt:lpstr>
      <vt:lpstr>Outline</vt:lpstr>
      <vt:lpstr>Problems with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Outline</vt:lpstr>
      <vt:lpstr>VAE Likelihood</vt:lpstr>
      <vt:lpstr>VAE Likelihood</vt:lpstr>
      <vt:lpstr>VAE Architecture</vt:lpstr>
      <vt:lpstr>VAE Loss</vt:lpstr>
      <vt:lpstr>PowerPoint Presentation</vt:lpstr>
      <vt:lpstr>PowerPoint Presentation</vt:lpstr>
      <vt:lpstr>Training VAE</vt:lpstr>
      <vt:lpstr>Reparametrization Trick</vt:lpstr>
      <vt:lpstr>Reparametrization Trick</vt:lpstr>
      <vt:lpstr>Reparametrization Trick</vt:lpstr>
      <vt:lpstr>Training VAE</vt:lpstr>
      <vt:lpstr>Parameter space VAE</vt:lpstr>
      <vt:lpstr>Training VAE</vt:lpstr>
      <vt:lpstr>Parameter space VAE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268</cp:revision>
  <cp:lastPrinted>2019-03-01T12:49:42Z</cp:lastPrinted>
  <dcterms:created xsi:type="dcterms:W3CDTF">2018-06-13T00:26:17Z</dcterms:created>
  <dcterms:modified xsi:type="dcterms:W3CDTF">2019-04-10T03:48:03Z</dcterms:modified>
</cp:coreProperties>
</file>